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coinmonks/the-mathematics-of-neural-network-60a112dd3e05"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the-theory-of-everything/understanding-activation-functions-in-neural-networks-9491262884e0"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lets-code-a-neural-network-in-plain-numpy-ae7e74410795" TargetMode="External"/><Relationship Id="rId3" Type="http://schemas.openxmlformats.org/officeDocument/2006/relationships/hyperlink" Target="https://machinelearningmastery.com/implement-backpropagation-algorithm-scratch-pytho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s.swarthmore.edu/~meeden/cs81/f15/BackPropDeriv.pdf"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tIeHLnjs5U8" TargetMode="External"/><Relationship Id="rId3" Type="http://schemas.openxmlformats.org/officeDocument/2006/relationships/hyperlink" Target="https://www.youtube.com/watch?v=Ilg3gGewQ5U" TargetMode="External"/><Relationship Id="rId4" Type="http://schemas.openxmlformats.org/officeDocument/2006/relationships/hyperlink" Target="https://github.com/mnielsen/neural-networks-and-deep-learning/blob/master/src/network.py"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a.mirzaei69/implement-a-neural-network-from-scratch-with-python-numpy-backpropagation-e82b70caa9bb"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thsisfun.com/algebra/systems-linear-equations-matrices.html" TargetMode="External"/><Relationship Id="rId3" Type="http://schemas.openxmlformats.org/officeDocument/2006/relationships/hyperlink" Target="https://machinelearningmastery.com/solve-linear-regression-using-linear-algebra/"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58450c06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58450c06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579b4721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579b4721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58450c06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58450c06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58450c06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58450c06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58450c06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58450c06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0e876044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0e876044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58450c06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58450c06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58450c069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58450c069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579b4721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579b4721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58450c06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58450c06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https://medium.com/coinmonks/the-mathematics-of-neural-network-60a112dd3e05</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58450c069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58450c069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58450c06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58450c06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https://medium.com/the-theory-of-everything/understanding-activation-functions-in-neural-networks-9491262884e0</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58450c06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58450c06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https://towardsdatascience.com/lets-code-a-neural-network-in-plain-numpy-ae7e74410795</a:t>
            </a:r>
            <a:endParaRPr/>
          </a:p>
          <a:p>
            <a:pPr indent="0" lvl="0" marL="0" rtl="0" algn="l">
              <a:spcBef>
                <a:spcPts val="0"/>
              </a:spcBef>
              <a:spcAft>
                <a:spcPts val="0"/>
              </a:spcAft>
              <a:buNone/>
            </a:pPr>
            <a:r>
              <a:rPr lang="en" u="sng">
                <a:solidFill>
                  <a:schemeClr val="hlink"/>
                </a:solidFill>
                <a:hlinkClick r:id="rId3"/>
              </a:rPr>
              <a:t>https://machinelearningmastery.com/implement-backpropagation-algorithm-scratch-python/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58450c06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58450c06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https://www.cs.swarthmore.edu/~meeden/cs81/f15/BackPropDeriv.pdf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579b4721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579b4721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Notation: </a:t>
            </a:r>
            <a:r>
              <a:rPr lang="en" u="sng">
                <a:solidFill>
                  <a:schemeClr val="hlink"/>
                </a:solidFill>
                <a:hlinkClick r:id="rId2"/>
              </a:rPr>
              <a:t>https://www.youtube.com/watch?v=tIeHLnjs5U8</a:t>
            </a:r>
            <a:endParaRPr/>
          </a:p>
          <a:p>
            <a:pPr indent="0" lvl="0" marL="0" rtl="0" algn="l">
              <a:spcBef>
                <a:spcPts val="0"/>
              </a:spcBef>
              <a:spcAft>
                <a:spcPts val="0"/>
              </a:spcAft>
              <a:buNone/>
            </a:pPr>
            <a:r>
              <a:rPr lang="en"/>
              <a:t>Conceptual: </a:t>
            </a:r>
            <a:r>
              <a:rPr lang="en" u="sng">
                <a:solidFill>
                  <a:schemeClr val="hlink"/>
                </a:solidFill>
                <a:hlinkClick r:id="rId3"/>
              </a:rPr>
              <a:t>https://www.youtube.com/watch?v=Ilg3gGewQ5U</a:t>
            </a:r>
            <a:endParaRPr/>
          </a:p>
          <a:p>
            <a:pPr indent="0" lvl="0" marL="0" rtl="0" algn="l">
              <a:spcBef>
                <a:spcPts val="0"/>
              </a:spcBef>
              <a:spcAft>
                <a:spcPts val="0"/>
              </a:spcAft>
              <a:buNone/>
            </a:pPr>
            <a:r>
              <a:rPr lang="en"/>
              <a:t>Sample: </a:t>
            </a:r>
            <a:r>
              <a:rPr lang="en" u="sng">
                <a:solidFill>
                  <a:schemeClr val="hlink"/>
                </a:solidFill>
                <a:hlinkClick r:id="rId4"/>
              </a:rPr>
              <a:t>https://github.com/mnielsen/neural-networks-and-deep-learning/blob/master/src/network.py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33d254dc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3d254dc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3d254dc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3d254dc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a52b6e7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a52b6e7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https://medium.com/@a.mirzaei69/implement-a-neural-network-from-scratch-with-python-numpy-backpropagation-e82b70caa9bb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579b4721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579b4721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579b47216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579b47216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58450c0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58450c0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579b4721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579b4721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58450c06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58450c06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58450c069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58450c069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https://www.mathsisfun.com/algebra/systems-linear-equations-matrices.html</a:t>
            </a:r>
            <a:endParaRPr/>
          </a:p>
          <a:p>
            <a:pPr indent="0" lvl="0" marL="0" rtl="0" algn="l">
              <a:spcBef>
                <a:spcPts val="0"/>
              </a:spcBef>
              <a:spcAft>
                <a:spcPts val="0"/>
              </a:spcAft>
              <a:buNone/>
            </a:pPr>
            <a:r>
              <a:rPr lang="en" u="sng">
                <a:solidFill>
                  <a:schemeClr val="hlink"/>
                </a:solidFill>
                <a:hlinkClick r:id="rId3"/>
              </a:rPr>
              <a:t>https://machinelearningmastery.com/solve-linear-regression-using-linear-algebra/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58450c06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58450c06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rot="10800000">
            <a:off x="25"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13"/>
          <p:cNvCxnSpPr/>
          <p:nvPr/>
        </p:nvCxnSpPr>
        <p:spPr>
          <a:xfrm>
            <a:off x="13675" y="116600"/>
            <a:ext cx="9116700" cy="0"/>
          </a:xfrm>
          <a:prstGeom prst="straightConnector1">
            <a:avLst/>
          </a:prstGeom>
          <a:noFill/>
          <a:ln cap="flat" cmpd="sng" w="9525">
            <a:solidFill>
              <a:srgbClr val="EEDFCD"/>
            </a:solidFill>
            <a:prstDash val="dash"/>
            <a:round/>
            <a:headEnd len="sm" w="sm" type="none"/>
            <a:tailEnd len="sm" w="sm" type="none"/>
          </a:ln>
        </p:spPr>
      </p:cxnSp>
      <p:cxnSp>
        <p:nvCxnSpPr>
          <p:cNvPr id="53" name="Google Shape;53;p13"/>
          <p:cNvCxnSpPr/>
          <p:nvPr/>
        </p:nvCxnSpPr>
        <p:spPr>
          <a:xfrm>
            <a:off x="13675" y="5027075"/>
            <a:ext cx="9116700" cy="0"/>
          </a:xfrm>
          <a:prstGeom prst="straightConnector1">
            <a:avLst/>
          </a:prstGeom>
          <a:noFill/>
          <a:ln cap="flat" cmpd="sng" w="9525">
            <a:solidFill>
              <a:srgbClr val="EEDFCD"/>
            </a:solidFill>
            <a:prstDash val="dash"/>
            <a:round/>
            <a:headEnd len="sm" w="sm" type="none"/>
            <a:tailEnd len="sm" w="sm" type="none"/>
          </a:ln>
        </p:spPr>
      </p:cxnSp>
      <p:sp>
        <p:nvSpPr>
          <p:cNvPr id="54" name="Google Shape;54;p13"/>
          <p:cNvSpPr txBox="1"/>
          <p:nvPr>
            <p:ph type="ctrTitle"/>
          </p:nvPr>
        </p:nvSpPr>
        <p:spPr>
          <a:xfrm>
            <a:off x="5609550" y="808825"/>
            <a:ext cx="2713200" cy="22821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55" name="Google Shape;55;p13"/>
          <p:cNvSpPr txBox="1"/>
          <p:nvPr>
            <p:ph idx="1" type="subTitle"/>
          </p:nvPr>
        </p:nvSpPr>
        <p:spPr>
          <a:xfrm>
            <a:off x="5609550" y="3469725"/>
            <a:ext cx="2713200" cy="587700"/>
          </a:xfrm>
          <a:prstGeom prst="rect">
            <a:avLst/>
          </a:prstGeom>
          <a:noFill/>
        </p:spPr>
        <p:txBody>
          <a:bodyPr anchorCtr="0" anchor="t" bIns="91425" lIns="91425" spcFirstLastPara="1" rIns="91425" wrap="square" tIns="91425"/>
          <a:lstStyle>
            <a:lvl1pPr lvl="0" algn="l">
              <a:lnSpc>
                <a:spcPct val="100000"/>
              </a:lnSpc>
              <a:spcBef>
                <a:spcPts val="0"/>
              </a:spcBef>
              <a:spcAft>
                <a:spcPts val="0"/>
              </a:spcAft>
              <a:buClr>
                <a:srgbClr val="FFFFFF"/>
              </a:buClr>
              <a:buSzPts val="1400"/>
              <a:buNone/>
              <a:defRPr sz="1400">
                <a:solidFill>
                  <a:srgbClr val="FFFFFF"/>
                </a:solidFill>
              </a:defRPr>
            </a:lvl1pPr>
            <a:lvl2pPr lvl="1" algn="l">
              <a:lnSpc>
                <a:spcPct val="100000"/>
              </a:lnSpc>
              <a:spcBef>
                <a:spcPts val="0"/>
              </a:spcBef>
              <a:spcAft>
                <a:spcPts val="0"/>
              </a:spcAft>
              <a:buClr>
                <a:srgbClr val="FFFFFF"/>
              </a:buClr>
              <a:buSzPts val="1400"/>
              <a:buNone/>
              <a:defRPr sz="1400">
                <a:solidFill>
                  <a:srgbClr val="FFFFFF"/>
                </a:solidFill>
              </a:defRPr>
            </a:lvl2pPr>
            <a:lvl3pPr lvl="2" algn="l">
              <a:lnSpc>
                <a:spcPct val="100000"/>
              </a:lnSpc>
              <a:spcBef>
                <a:spcPts val="0"/>
              </a:spcBef>
              <a:spcAft>
                <a:spcPts val="0"/>
              </a:spcAft>
              <a:buClr>
                <a:srgbClr val="FFFFFF"/>
              </a:buClr>
              <a:buSzPts val="1400"/>
              <a:buNone/>
              <a:defRPr sz="1400">
                <a:solidFill>
                  <a:srgbClr val="FFFFFF"/>
                </a:solidFill>
              </a:defRPr>
            </a:lvl3pPr>
            <a:lvl4pPr lvl="3" algn="l">
              <a:lnSpc>
                <a:spcPct val="100000"/>
              </a:lnSpc>
              <a:spcBef>
                <a:spcPts val="0"/>
              </a:spcBef>
              <a:spcAft>
                <a:spcPts val="0"/>
              </a:spcAft>
              <a:buClr>
                <a:srgbClr val="FFFFFF"/>
              </a:buClr>
              <a:buSzPts val="1400"/>
              <a:buNone/>
              <a:defRPr sz="1400">
                <a:solidFill>
                  <a:srgbClr val="FFFFFF"/>
                </a:solidFill>
              </a:defRPr>
            </a:lvl4pPr>
            <a:lvl5pPr lvl="4" algn="l">
              <a:lnSpc>
                <a:spcPct val="100000"/>
              </a:lnSpc>
              <a:spcBef>
                <a:spcPts val="0"/>
              </a:spcBef>
              <a:spcAft>
                <a:spcPts val="0"/>
              </a:spcAft>
              <a:buClr>
                <a:srgbClr val="FFFFFF"/>
              </a:buClr>
              <a:buSzPts val="1400"/>
              <a:buNone/>
              <a:defRPr sz="1400">
                <a:solidFill>
                  <a:srgbClr val="FFFFFF"/>
                </a:solidFill>
              </a:defRPr>
            </a:lvl5pPr>
            <a:lvl6pPr lvl="5" algn="l">
              <a:lnSpc>
                <a:spcPct val="100000"/>
              </a:lnSpc>
              <a:spcBef>
                <a:spcPts val="0"/>
              </a:spcBef>
              <a:spcAft>
                <a:spcPts val="0"/>
              </a:spcAft>
              <a:buClr>
                <a:srgbClr val="FFFFFF"/>
              </a:buClr>
              <a:buSzPts val="1400"/>
              <a:buNone/>
              <a:defRPr sz="1400">
                <a:solidFill>
                  <a:srgbClr val="FFFFFF"/>
                </a:solidFill>
              </a:defRPr>
            </a:lvl6pPr>
            <a:lvl7pPr lvl="6" algn="l">
              <a:lnSpc>
                <a:spcPct val="100000"/>
              </a:lnSpc>
              <a:spcBef>
                <a:spcPts val="0"/>
              </a:spcBef>
              <a:spcAft>
                <a:spcPts val="0"/>
              </a:spcAft>
              <a:buClr>
                <a:srgbClr val="FFFFFF"/>
              </a:buClr>
              <a:buSzPts val="1400"/>
              <a:buNone/>
              <a:defRPr sz="1400">
                <a:solidFill>
                  <a:srgbClr val="FFFFFF"/>
                </a:solidFill>
              </a:defRPr>
            </a:lvl7pPr>
            <a:lvl8pPr lvl="7" algn="l">
              <a:lnSpc>
                <a:spcPct val="100000"/>
              </a:lnSpc>
              <a:spcBef>
                <a:spcPts val="0"/>
              </a:spcBef>
              <a:spcAft>
                <a:spcPts val="0"/>
              </a:spcAft>
              <a:buClr>
                <a:srgbClr val="FFFFFF"/>
              </a:buClr>
              <a:buSzPts val="1400"/>
              <a:buNone/>
              <a:defRPr sz="1400">
                <a:solidFill>
                  <a:srgbClr val="FFFFFF"/>
                </a:solidFill>
              </a:defRPr>
            </a:lvl8pPr>
            <a:lvl9pPr lvl="8" algn="l">
              <a:lnSpc>
                <a:spcPct val="100000"/>
              </a:lnSpc>
              <a:spcBef>
                <a:spcPts val="0"/>
              </a:spcBef>
              <a:spcAft>
                <a:spcPts val="0"/>
              </a:spcAft>
              <a:buClr>
                <a:srgbClr val="FFFFFF"/>
              </a:buClr>
              <a:buSzPts val="1400"/>
              <a:buNone/>
              <a:defRPr sz="1400">
                <a:solidFill>
                  <a:srgbClr val="FFFFFF"/>
                </a:solidFill>
              </a:defRPr>
            </a:lvl9pPr>
          </a:lstStyle>
          <a:p/>
        </p:txBody>
      </p:sp>
      <p:sp>
        <p:nvSpPr>
          <p:cNvPr id="56" name="Google Shape;5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3.gif"/></Relationships>
</file>

<file path=ppt/slides/_rels/slide22.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36.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31.png"/><Relationship Id="rId8"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b="-2448" l="0" r="0" t="0"/>
          <a:stretch/>
        </p:blipFill>
        <p:spPr>
          <a:xfrm>
            <a:off x="153625" y="867425"/>
            <a:ext cx="5324375" cy="3424525"/>
          </a:xfrm>
          <a:prstGeom prst="rect">
            <a:avLst/>
          </a:prstGeom>
          <a:noFill/>
          <a:ln>
            <a:noFill/>
          </a:ln>
        </p:spPr>
      </p:pic>
      <p:sp>
        <p:nvSpPr>
          <p:cNvPr id="62" name="Google Shape;62;p14"/>
          <p:cNvSpPr txBox="1"/>
          <p:nvPr>
            <p:ph type="ctrTitle"/>
          </p:nvPr>
        </p:nvSpPr>
        <p:spPr>
          <a:xfrm>
            <a:off x="5609550" y="808825"/>
            <a:ext cx="2713200" cy="22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Math of</a:t>
            </a:r>
            <a:endParaRPr/>
          </a:p>
          <a:p>
            <a:pPr indent="0" lvl="0" marL="0" rtl="0" algn="l">
              <a:spcBef>
                <a:spcPts val="0"/>
              </a:spcBef>
              <a:spcAft>
                <a:spcPts val="0"/>
              </a:spcAft>
              <a:buNone/>
            </a:pPr>
            <a:r>
              <a:rPr lang="en"/>
              <a:t>Machine Learning and Neural Networks</a:t>
            </a:r>
            <a:endParaRPr/>
          </a:p>
        </p:txBody>
      </p:sp>
      <p:sp>
        <p:nvSpPr>
          <p:cNvPr id="63" name="Google Shape;63;p14"/>
          <p:cNvSpPr txBox="1"/>
          <p:nvPr>
            <p:ph idx="1" type="subTitle"/>
          </p:nvPr>
        </p:nvSpPr>
        <p:spPr>
          <a:xfrm>
            <a:off x="5609550" y="3469725"/>
            <a:ext cx="2713200" cy="5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2"/>
                </a:solidFill>
              </a:rPr>
              <a:t>A look at machine learning from a Calculus III perspective</a:t>
            </a:r>
            <a:endParaRPr sz="19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929088" y="0"/>
            <a:ext cx="7285822" cy="5143501"/>
          </a:xfrm>
          <a:prstGeom prst="rect">
            <a:avLst/>
          </a:prstGeom>
          <a:noFill/>
          <a:ln>
            <a:noFill/>
          </a:ln>
        </p:spPr>
      </p:pic>
      <p:sp>
        <p:nvSpPr>
          <p:cNvPr id="127" name="Google Shape;127;p23"/>
          <p:cNvSpPr txBox="1"/>
          <p:nvPr>
            <p:ph type="title"/>
          </p:nvPr>
        </p:nvSpPr>
        <p:spPr>
          <a:xfrm>
            <a:off x="2506050" y="445025"/>
            <a:ext cx="4131900" cy="5727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0"/>
              </a:spcAft>
              <a:buNone/>
            </a:pPr>
            <a:r>
              <a:rPr lang="en"/>
              <a:t>Fun Flashback to Unit 6</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next question becomes: What can you do with this error if you don’t know what your model is going to be? Your data may not always fit a linear model, so you can’t simply differentiate your cost function and find a minimum.</a:t>
            </a:r>
            <a:endParaRPr/>
          </a:p>
          <a:p>
            <a:pPr indent="-342900" lvl="0" marL="457200" rtl="0" algn="l">
              <a:spcBef>
                <a:spcPts val="0"/>
              </a:spcBef>
              <a:spcAft>
                <a:spcPts val="0"/>
              </a:spcAft>
              <a:buSzPts val="1800"/>
              <a:buChar char="●"/>
            </a:pPr>
            <a:r>
              <a:rPr lang="en"/>
              <a:t>Furthermore, computers cannot inherently think of a function as a whole. They can only see what a function looks like where the computer has calculated its value at discrete inputs.</a:t>
            </a:r>
            <a:endParaRPr/>
          </a:p>
          <a:p>
            <a:pPr indent="-342900" lvl="0" marL="457200" rtl="0" algn="l">
              <a:spcBef>
                <a:spcPts val="0"/>
              </a:spcBef>
              <a:spcAft>
                <a:spcPts val="0"/>
              </a:spcAft>
              <a:buSzPts val="1800"/>
              <a:buChar char="●"/>
            </a:pPr>
            <a:r>
              <a:rPr lang="en"/>
              <a:t>This is where calculus comes in, in the process of gradient descent, where you look at the derivative of your error with respect to your coefficient in order to adjust the coefficient </a:t>
            </a:r>
            <a:r>
              <a:rPr lang="en"/>
              <a:t>correspondingly</a:t>
            </a:r>
            <a:r>
              <a:rPr lang="en"/>
              <a:t>.</a:t>
            </a:r>
            <a:endParaRPr/>
          </a:p>
          <a:p>
            <a:pPr indent="0" lvl="0" marL="0" rtl="0" algn="l">
              <a:spcBef>
                <a:spcPts val="1600"/>
              </a:spcBef>
              <a:spcAft>
                <a:spcPts val="1600"/>
              </a:spcAft>
              <a:buNone/>
            </a:pPr>
            <a:r>
              <a:t/>
            </a:r>
            <a:endParaRPr/>
          </a:p>
        </p:txBody>
      </p:sp>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of Gradients</a:t>
            </a:r>
            <a:endParaRPr/>
          </a:p>
        </p:txBody>
      </p:sp>
      <p:sp>
        <p:nvSpPr>
          <p:cNvPr id="139" name="Google Shape;139;p25"/>
          <p:cNvSpPr txBox="1"/>
          <p:nvPr>
            <p:ph idx="1" type="body"/>
          </p:nvPr>
        </p:nvSpPr>
        <p:spPr>
          <a:xfrm>
            <a:off x="311700" y="1152475"/>
            <a:ext cx="3694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we have a cost function for some sort of model that requires training three parameters, then the gradient vector can be found with the del operator.</a:t>
            </a:r>
            <a:endParaRPr/>
          </a:p>
          <a:p>
            <a:pPr indent="0" lvl="0" marL="0" rtl="0" algn="l">
              <a:spcBef>
                <a:spcPts val="1600"/>
              </a:spcBef>
              <a:spcAft>
                <a:spcPts val="1600"/>
              </a:spcAft>
              <a:buNone/>
            </a:pPr>
            <a:r>
              <a:rPr lang="en"/>
              <a:t>Of course, because computers only deal with discrete inputs, the computer would look at incremental changes of the cost each time it changes a weight.</a:t>
            </a:r>
            <a:endParaRPr/>
          </a:p>
        </p:txBody>
      </p:sp>
      <p:pic>
        <p:nvPicPr>
          <p:cNvPr id="140" name="Google Shape;140;p25"/>
          <p:cNvPicPr preferRelativeResize="0"/>
          <p:nvPr/>
        </p:nvPicPr>
        <p:blipFill>
          <a:blip r:embed="rId3">
            <a:alphaModFix/>
          </a:blip>
          <a:stretch>
            <a:fillRect/>
          </a:stretch>
        </p:blipFill>
        <p:spPr>
          <a:xfrm>
            <a:off x="4244550" y="1200150"/>
            <a:ext cx="4705350" cy="1143000"/>
          </a:xfrm>
          <a:prstGeom prst="rect">
            <a:avLst/>
          </a:prstGeom>
          <a:noFill/>
          <a:ln>
            <a:noFill/>
          </a:ln>
        </p:spPr>
      </p:pic>
      <p:pic>
        <p:nvPicPr>
          <p:cNvPr id="141" name="Google Shape;141;p25"/>
          <p:cNvPicPr preferRelativeResize="0"/>
          <p:nvPr/>
        </p:nvPicPr>
        <p:blipFill>
          <a:blip r:embed="rId4">
            <a:alphaModFix/>
          </a:blip>
          <a:stretch>
            <a:fillRect/>
          </a:stretch>
        </p:blipFill>
        <p:spPr>
          <a:xfrm>
            <a:off x="5463750" y="274775"/>
            <a:ext cx="2266950" cy="742950"/>
          </a:xfrm>
          <a:prstGeom prst="rect">
            <a:avLst/>
          </a:prstGeom>
          <a:noFill/>
          <a:ln>
            <a:noFill/>
          </a:ln>
        </p:spPr>
      </p:pic>
      <p:pic>
        <p:nvPicPr>
          <p:cNvPr id="142" name="Google Shape;142;p25"/>
          <p:cNvPicPr preferRelativeResize="0"/>
          <p:nvPr/>
        </p:nvPicPr>
        <p:blipFill>
          <a:blip r:embed="rId5">
            <a:alphaModFix/>
          </a:blip>
          <a:stretch>
            <a:fillRect/>
          </a:stretch>
        </p:blipFill>
        <p:spPr>
          <a:xfrm>
            <a:off x="4196925" y="3196725"/>
            <a:ext cx="4800600" cy="1219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Discrete Values in a Computer</a:t>
            </a:r>
            <a:endParaRPr/>
          </a:p>
        </p:txBody>
      </p:sp>
      <p:sp>
        <p:nvSpPr>
          <p:cNvPr id="148" name="Google Shape;148;p2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For the equation y = (x - 2)</a:t>
            </a:r>
            <a:r>
              <a:rPr baseline="30000" lang="en" sz="1700"/>
              <a:t>2</a:t>
            </a:r>
            <a:endParaRPr sz="1700"/>
          </a:p>
          <a:p>
            <a:pPr indent="0" lvl="0" marL="0" rtl="0" algn="ctr">
              <a:spcBef>
                <a:spcPts val="1600"/>
              </a:spcBef>
              <a:spcAft>
                <a:spcPts val="1600"/>
              </a:spcAft>
              <a:buNone/>
            </a:pPr>
            <a:r>
              <a:rPr lang="en" sz="1700"/>
              <a:t>What the computer sees</a:t>
            </a:r>
            <a:endParaRPr sz="1700"/>
          </a:p>
        </p:txBody>
      </p:sp>
      <p:pic>
        <p:nvPicPr>
          <p:cNvPr id="149" name="Google Shape;149;p26"/>
          <p:cNvPicPr preferRelativeResize="0"/>
          <p:nvPr/>
        </p:nvPicPr>
        <p:blipFill>
          <a:blip r:embed="rId3">
            <a:alphaModFix/>
          </a:blip>
          <a:stretch>
            <a:fillRect/>
          </a:stretch>
        </p:blipFill>
        <p:spPr>
          <a:xfrm>
            <a:off x="618488" y="2109800"/>
            <a:ext cx="3386325" cy="2957500"/>
          </a:xfrm>
          <a:prstGeom prst="rect">
            <a:avLst/>
          </a:prstGeom>
          <a:noFill/>
          <a:ln>
            <a:noFill/>
          </a:ln>
        </p:spPr>
      </p:pic>
      <p:pic>
        <p:nvPicPr>
          <p:cNvPr id="150" name="Google Shape;150;p26"/>
          <p:cNvPicPr preferRelativeResize="0"/>
          <p:nvPr/>
        </p:nvPicPr>
        <p:blipFill>
          <a:blip r:embed="rId4">
            <a:alphaModFix/>
          </a:blip>
          <a:stretch>
            <a:fillRect/>
          </a:stretch>
        </p:blipFill>
        <p:spPr>
          <a:xfrm>
            <a:off x="5255423" y="2109800"/>
            <a:ext cx="3153853" cy="2957499"/>
          </a:xfrm>
          <a:prstGeom prst="rect">
            <a:avLst/>
          </a:prstGeom>
          <a:noFill/>
          <a:ln>
            <a:noFill/>
          </a:ln>
        </p:spPr>
      </p:pic>
      <p:sp>
        <p:nvSpPr>
          <p:cNvPr id="151" name="Google Shape;151;p2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p>
          <a:p>
            <a:pPr indent="0" lvl="0" marL="0" rtl="0" algn="ctr">
              <a:spcBef>
                <a:spcPts val="1600"/>
              </a:spcBef>
              <a:spcAft>
                <a:spcPts val="1600"/>
              </a:spcAft>
              <a:buNone/>
            </a:pPr>
            <a:r>
              <a:rPr lang="en" sz="1700"/>
              <a:t>What a human thinks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idx="1" type="body"/>
          </p:nvPr>
        </p:nvSpPr>
        <p:spPr>
          <a:xfrm>
            <a:off x="311700" y="1152475"/>
            <a:ext cx="420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your error is changing a lot, you will adjust your coefficient a lot in the direction that seems to be working.</a:t>
            </a:r>
            <a:endParaRPr/>
          </a:p>
          <a:p>
            <a:pPr indent="0" lvl="0" marL="0" rtl="0" algn="l">
              <a:spcBef>
                <a:spcPts val="1600"/>
              </a:spcBef>
              <a:spcAft>
                <a:spcPts val="0"/>
              </a:spcAft>
              <a:buNone/>
            </a:pPr>
            <a:r>
              <a:rPr lang="en"/>
              <a:t>When your error is changing slowly, you will adjust your coefficient more precisely.</a:t>
            </a:r>
            <a:endParaRPr/>
          </a:p>
          <a:p>
            <a:pPr indent="0" lvl="0" marL="0" rtl="0" algn="l">
              <a:spcBef>
                <a:spcPts val="1600"/>
              </a:spcBef>
              <a:spcAft>
                <a:spcPts val="0"/>
              </a:spcAft>
              <a:buNone/>
            </a:pPr>
            <a:r>
              <a:rPr lang="en"/>
              <a:t>Gradient descent is visualized as a ball rolling down the steepest path to the bottom.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pic>
        <p:nvPicPr>
          <p:cNvPr id="158" name="Google Shape;158;p27"/>
          <p:cNvPicPr preferRelativeResize="0"/>
          <p:nvPr/>
        </p:nvPicPr>
        <p:blipFill>
          <a:blip r:embed="rId3">
            <a:alphaModFix/>
          </a:blip>
          <a:stretch>
            <a:fillRect/>
          </a:stretch>
        </p:blipFill>
        <p:spPr>
          <a:xfrm>
            <a:off x="4512245" y="2661875"/>
            <a:ext cx="4631756" cy="2481625"/>
          </a:xfrm>
          <a:prstGeom prst="rect">
            <a:avLst/>
          </a:prstGeom>
          <a:noFill/>
          <a:ln>
            <a:noFill/>
          </a:ln>
        </p:spPr>
      </p:pic>
      <p:pic>
        <p:nvPicPr>
          <p:cNvPr id="159" name="Google Shape;159;p27"/>
          <p:cNvPicPr preferRelativeResize="0"/>
          <p:nvPr/>
        </p:nvPicPr>
        <p:blipFill rotWithShape="1">
          <a:blip r:embed="rId4">
            <a:alphaModFix/>
          </a:blip>
          <a:srcRect b="0" l="0" r="0" t="17972"/>
          <a:stretch/>
        </p:blipFill>
        <p:spPr>
          <a:xfrm>
            <a:off x="4512250" y="0"/>
            <a:ext cx="4631752" cy="26072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5740475" y="445025"/>
            <a:ext cx="3403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Learning Rates</a:t>
            </a:r>
            <a:endParaRPr/>
          </a:p>
        </p:txBody>
      </p:sp>
      <p:sp>
        <p:nvSpPr>
          <p:cNvPr id="165" name="Google Shape;165;p28"/>
          <p:cNvSpPr txBox="1"/>
          <p:nvPr>
            <p:ph idx="1" type="body"/>
          </p:nvPr>
        </p:nvSpPr>
        <p:spPr>
          <a:xfrm>
            <a:off x="5836700" y="1152475"/>
            <a:ext cx="2995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order to decrease our cost, we adjust each parameter (weight or bias) opposite its partial derivative and proportional to a learning rate α, or some constant that will make sure we don’t overshoot our goal and oscillate.</a:t>
            </a:r>
            <a:endParaRPr/>
          </a:p>
        </p:txBody>
      </p:sp>
      <p:pic>
        <p:nvPicPr>
          <p:cNvPr id="166" name="Google Shape;166;p28"/>
          <p:cNvPicPr preferRelativeResize="0"/>
          <p:nvPr/>
        </p:nvPicPr>
        <p:blipFill>
          <a:blip r:embed="rId3">
            <a:alphaModFix/>
          </a:blip>
          <a:stretch>
            <a:fillRect/>
          </a:stretch>
        </p:blipFill>
        <p:spPr>
          <a:xfrm>
            <a:off x="62450" y="76983"/>
            <a:ext cx="5678024" cy="2202267"/>
          </a:xfrm>
          <a:prstGeom prst="rect">
            <a:avLst/>
          </a:prstGeom>
          <a:noFill/>
          <a:ln>
            <a:noFill/>
          </a:ln>
        </p:spPr>
      </p:pic>
      <p:pic>
        <p:nvPicPr>
          <p:cNvPr id="167" name="Google Shape;167;p28"/>
          <p:cNvPicPr preferRelativeResize="0"/>
          <p:nvPr/>
        </p:nvPicPr>
        <p:blipFill rotWithShape="1">
          <a:blip r:embed="rId4">
            <a:alphaModFix/>
          </a:blip>
          <a:srcRect b="0" l="0" r="0" t="15824"/>
          <a:stretch/>
        </p:blipFill>
        <p:spPr>
          <a:xfrm>
            <a:off x="62450" y="2378067"/>
            <a:ext cx="5678026" cy="26884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Step: Neural Networks</a:t>
            </a:r>
            <a:endParaRPr/>
          </a:p>
        </p:txBody>
      </p:sp>
      <p:sp>
        <p:nvSpPr>
          <p:cNvPr id="173" name="Google Shape;17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 neural network is a type of model in which each connection between “nodes” has its own weight and each node has a bias.</a:t>
            </a:r>
            <a:endParaRPr/>
          </a:p>
          <a:p>
            <a:pPr indent="-342900" lvl="0" marL="457200" rtl="0" algn="l">
              <a:spcBef>
                <a:spcPts val="0"/>
              </a:spcBef>
              <a:spcAft>
                <a:spcPts val="0"/>
              </a:spcAft>
              <a:buSzPts val="1800"/>
              <a:buChar char="●"/>
            </a:pPr>
            <a:r>
              <a:rPr lang="en"/>
              <a:t>Nodes are organized into layers.</a:t>
            </a:r>
            <a:endParaRPr/>
          </a:p>
          <a:p>
            <a:pPr indent="-342900" lvl="0" marL="457200" rtl="0" algn="l">
              <a:spcBef>
                <a:spcPts val="0"/>
              </a:spcBef>
              <a:spcAft>
                <a:spcPts val="0"/>
              </a:spcAft>
              <a:buSzPts val="1800"/>
              <a:buChar char="●"/>
            </a:pPr>
            <a:r>
              <a:rPr lang="en"/>
              <a:t>In the simplest type of neural network, known as a multilayer perceptron, each node has a connection to each node in the next layer.</a:t>
            </a:r>
            <a:endParaRPr/>
          </a:p>
        </p:txBody>
      </p:sp>
      <p:pic>
        <p:nvPicPr>
          <p:cNvPr id="174" name="Google Shape;174;p29"/>
          <p:cNvPicPr preferRelativeResize="0"/>
          <p:nvPr/>
        </p:nvPicPr>
        <p:blipFill>
          <a:blip r:embed="rId3">
            <a:alphaModFix/>
          </a:blip>
          <a:stretch>
            <a:fillRect/>
          </a:stretch>
        </p:blipFill>
        <p:spPr>
          <a:xfrm>
            <a:off x="4488825" y="2876754"/>
            <a:ext cx="4572000" cy="2157975"/>
          </a:xfrm>
          <a:prstGeom prst="rect">
            <a:avLst/>
          </a:prstGeom>
          <a:noFill/>
          <a:ln>
            <a:noFill/>
          </a:ln>
        </p:spPr>
      </p:pic>
      <p:pic>
        <p:nvPicPr>
          <p:cNvPr id="175" name="Google Shape;175;p29"/>
          <p:cNvPicPr preferRelativeResize="0"/>
          <p:nvPr/>
        </p:nvPicPr>
        <p:blipFill>
          <a:blip r:embed="rId4">
            <a:alphaModFix/>
          </a:blip>
          <a:stretch>
            <a:fillRect/>
          </a:stretch>
        </p:blipFill>
        <p:spPr>
          <a:xfrm>
            <a:off x="110900" y="2876750"/>
            <a:ext cx="3836400" cy="215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Step: Neural Networks</a:t>
            </a:r>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 can be visualized as several regressions in one model.</a:t>
            </a:r>
            <a:endParaRPr/>
          </a:p>
          <a:p>
            <a:pPr indent="-342900" lvl="0" marL="457200" rtl="0" algn="l">
              <a:spcBef>
                <a:spcPts val="0"/>
              </a:spcBef>
              <a:spcAft>
                <a:spcPts val="0"/>
              </a:spcAft>
              <a:buSzPts val="1800"/>
              <a:buChar char="●"/>
            </a:pPr>
            <a:r>
              <a:rPr lang="en"/>
              <a:t>The output of one node is the sum of all its inputs multiplied by their respective weights, plus a bias.</a:t>
            </a:r>
            <a:endParaRPr/>
          </a:p>
          <a:p>
            <a:pPr indent="-342900" lvl="0" marL="457200" rtl="0" algn="l">
              <a:spcBef>
                <a:spcPts val="0"/>
              </a:spcBef>
              <a:spcAft>
                <a:spcPts val="0"/>
              </a:spcAft>
              <a:buSzPts val="1800"/>
              <a:buChar char="●"/>
            </a:pPr>
            <a:r>
              <a:rPr lang="en"/>
              <a:t>Each node is essentially one linear regression that must be tuned to give a good input to the next layer.</a:t>
            </a:r>
            <a:endParaRPr/>
          </a:p>
        </p:txBody>
      </p:sp>
      <p:pic>
        <p:nvPicPr>
          <p:cNvPr id="182" name="Google Shape;182;p30"/>
          <p:cNvPicPr preferRelativeResize="0"/>
          <p:nvPr/>
        </p:nvPicPr>
        <p:blipFill>
          <a:blip r:embed="rId3">
            <a:alphaModFix/>
          </a:blip>
          <a:stretch>
            <a:fillRect/>
          </a:stretch>
        </p:blipFill>
        <p:spPr>
          <a:xfrm>
            <a:off x="4712345" y="2571750"/>
            <a:ext cx="4329006" cy="2469950"/>
          </a:xfrm>
          <a:prstGeom prst="rect">
            <a:avLst/>
          </a:prstGeom>
          <a:noFill/>
          <a:ln>
            <a:noFill/>
          </a:ln>
        </p:spPr>
      </p:pic>
      <p:pic>
        <p:nvPicPr>
          <p:cNvPr id="183" name="Google Shape;183;p30"/>
          <p:cNvPicPr preferRelativeResize="0"/>
          <p:nvPr/>
        </p:nvPicPr>
        <p:blipFill>
          <a:blip r:embed="rId4">
            <a:alphaModFix/>
          </a:blip>
          <a:stretch>
            <a:fillRect/>
          </a:stretch>
        </p:blipFill>
        <p:spPr>
          <a:xfrm>
            <a:off x="92125" y="2909097"/>
            <a:ext cx="3997725" cy="2132600"/>
          </a:xfrm>
          <a:prstGeom prst="rect">
            <a:avLst/>
          </a:prstGeom>
          <a:noFill/>
          <a:ln>
            <a:noFill/>
          </a:ln>
        </p:spPr>
      </p:pic>
      <p:pic>
        <p:nvPicPr>
          <p:cNvPr id="184" name="Google Shape;184;p30"/>
          <p:cNvPicPr preferRelativeResize="0"/>
          <p:nvPr/>
        </p:nvPicPr>
        <p:blipFill>
          <a:blip r:embed="rId5">
            <a:alphaModFix/>
          </a:blip>
          <a:stretch>
            <a:fillRect/>
          </a:stretch>
        </p:blipFill>
        <p:spPr>
          <a:xfrm>
            <a:off x="5655575" y="122375"/>
            <a:ext cx="3385775" cy="723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Advantage: Multiple Outputs</a:t>
            </a:r>
            <a:endParaRPr/>
          </a:p>
        </p:txBody>
      </p:sp>
      <p:sp>
        <p:nvSpPr>
          <p:cNvPr id="190" name="Google Shape;190;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1" name="Google Shape;191;p31"/>
          <p:cNvPicPr preferRelativeResize="0"/>
          <p:nvPr/>
        </p:nvPicPr>
        <p:blipFill>
          <a:blip r:embed="rId3">
            <a:alphaModFix/>
          </a:blip>
          <a:stretch>
            <a:fillRect/>
          </a:stretch>
        </p:blipFill>
        <p:spPr>
          <a:xfrm>
            <a:off x="1243750" y="1152473"/>
            <a:ext cx="6656499" cy="3592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Evaluating with Matrices</a:t>
            </a:r>
            <a:endParaRPr/>
          </a:p>
        </p:txBody>
      </p:sp>
      <p:sp>
        <p:nvSpPr>
          <p:cNvPr id="197" name="Google Shape;197;p32"/>
          <p:cNvSpPr txBox="1"/>
          <p:nvPr>
            <p:ph idx="1" type="body"/>
          </p:nvPr>
        </p:nvSpPr>
        <p:spPr>
          <a:xfrm>
            <a:off x="311700" y="1152475"/>
            <a:ext cx="325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Much of machine learning and especially neural networks is expressed with matrices.</a:t>
            </a:r>
            <a:endParaRPr/>
          </a:p>
          <a:p>
            <a:pPr indent="0" lvl="0" marL="0" rtl="0" algn="l">
              <a:spcBef>
                <a:spcPts val="1600"/>
              </a:spcBef>
              <a:spcAft>
                <a:spcPts val="0"/>
              </a:spcAft>
              <a:buNone/>
            </a:pPr>
            <a:r>
              <a:rPr lang="en"/>
              <a:t>If a layer L</a:t>
            </a:r>
            <a:r>
              <a:rPr baseline="-25000" lang="en"/>
              <a:t>1</a:t>
            </a:r>
            <a:r>
              <a:rPr lang="en"/>
              <a:t> has N neurons and the next layer L</a:t>
            </a:r>
            <a:r>
              <a:rPr baseline="-25000" lang="en"/>
              <a:t>2</a:t>
            </a:r>
            <a:r>
              <a:rPr lang="en"/>
              <a:t> has M neurons, then the weight matrix has the dimensions N by M (N rows, M columns).</a:t>
            </a:r>
            <a:endParaRPr/>
          </a:p>
          <a:p>
            <a:pPr indent="0" lvl="0" marL="0" rtl="0" algn="l">
              <a:spcBef>
                <a:spcPts val="1600"/>
              </a:spcBef>
              <a:spcAft>
                <a:spcPts val="1600"/>
              </a:spcAft>
              <a:buNone/>
            </a:pPr>
            <a:r>
              <a:rPr lang="en"/>
              <a:t>The bias vector for L</a:t>
            </a:r>
            <a:r>
              <a:rPr baseline="-25000" lang="en"/>
              <a:t>1</a:t>
            </a:r>
            <a:r>
              <a:rPr lang="en"/>
              <a:t> would be an N by 1 matrix.</a:t>
            </a:r>
            <a:endParaRPr/>
          </a:p>
        </p:txBody>
      </p:sp>
      <p:pic>
        <p:nvPicPr>
          <p:cNvPr id="198" name="Google Shape;198;p32"/>
          <p:cNvPicPr preferRelativeResize="0"/>
          <p:nvPr/>
        </p:nvPicPr>
        <p:blipFill>
          <a:blip r:embed="rId3">
            <a:alphaModFix/>
          </a:blip>
          <a:stretch>
            <a:fillRect/>
          </a:stretch>
        </p:blipFill>
        <p:spPr>
          <a:xfrm>
            <a:off x="3486900" y="1152475"/>
            <a:ext cx="5580899" cy="3032450"/>
          </a:xfrm>
          <a:prstGeom prst="rect">
            <a:avLst/>
          </a:prstGeom>
          <a:noFill/>
          <a:ln>
            <a:noFill/>
          </a:ln>
        </p:spPr>
      </p:pic>
      <p:sp>
        <p:nvSpPr>
          <p:cNvPr id="199" name="Google Shape;199;p32"/>
          <p:cNvSpPr txBox="1"/>
          <p:nvPr/>
        </p:nvSpPr>
        <p:spPr>
          <a:xfrm>
            <a:off x="3618475" y="3758250"/>
            <a:ext cx="18993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a:ea typeface="Roboto"/>
                <a:cs typeface="Roboto"/>
                <a:sym typeface="Roboto"/>
              </a:rPr>
              <a:t>N=4		M=3</a:t>
            </a:r>
            <a:endParaRPr>
              <a:solidFill>
                <a:srgbClr val="FF0000"/>
              </a:solidFill>
              <a:latin typeface="Roboto"/>
              <a:ea typeface="Roboto"/>
              <a:cs typeface="Roboto"/>
              <a:sym typeface="Roboto"/>
            </a:endParaRPr>
          </a:p>
        </p:txBody>
      </p:sp>
      <p:sp>
        <p:nvSpPr>
          <p:cNvPr id="200" name="Google Shape;200;p32"/>
          <p:cNvSpPr txBox="1"/>
          <p:nvPr/>
        </p:nvSpPr>
        <p:spPr>
          <a:xfrm>
            <a:off x="5294875" y="3072450"/>
            <a:ext cx="9717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0000"/>
                </a:solidFill>
                <a:latin typeface="Roboto"/>
                <a:ea typeface="Roboto"/>
                <a:cs typeface="Roboto"/>
                <a:sym typeface="Roboto"/>
              </a:rPr>
              <a:t>Weight matrix</a:t>
            </a:r>
            <a:endParaRPr sz="1100">
              <a:solidFill>
                <a:srgbClr val="FF0000"/>
              </a:solidFill>
              <a:latin typeface="Roboto"/>
              <a:ea typeface="Roboto"/>
              <a:cs typeface="Roboto"/>
              <a:sym typeface="Roboto"/>
            </a:endParaRPr>
          </a:p>
          <a:p>
            <a:pPr indent="0" lvl="0" marL="0" rtl="0" algn="ctr">
              <a:spcBef>
                <a:spcPts val="0"/>
              </a:spcBef>
              <a:spcAft>
                <a:spcPts val="0"/>
              </a:spcAft>
              <a:buNone/>
            </a:pPr>
            <a:r>
              <a:rPr lang="en" sz="1100">
                <a:solidFill>
                  <a:srgbClr val="FF0000"/>
                </a:solidFill>
                <a:latin typeface="Roboto"/>
                <a:ea typeface="Roboto"/>
                <a:cs typeface="Roboto"/>
                <a:sym typeface="Roboto"/>
              </a:rPr>
              <a:t>(N x M)</a:t>
            </a:r>
            <a:endParaRPr sz="1100">
              <a:solidFill>
                <a:srgbClr val="FF0000"/>
              </a:solidFill>
              <a:latin typeface="Roboto"/>
              <a:ea typeface="Roboto"/>
              <a:cs typeface="Roboto"/>
              <a:sym typeface="Roboto"/>
            </a:endParaRPr>
          </a:p>
        </p:txBody>
      </p:sp>
      <p:sp>
        <p:nvSpPr>
          <p:cNvPr id="201" name="Google Shape;201;p32"/>
          <p:cNvSpPr txBox="1"/>
          <p:nvPr/>
        </p:nvSpPr>
        <p:spPr>
          <a:xfrm>
            <a:off x="6133075" y="3072450"/>
            <a:ext cx="11940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0000"/>
                </a:solidFill>
                <a:latin typeface="Roboto"/>
                <a:ea typeface="Roboto"/>
                <a:cs typeface="Roboto"/>
                <a:sym typeface="Roboto"/>
              </a:rPr>
              <a:t>Input</a:t>
            </a:r>
            <a:endParaRPr sz="1100">
              <a:solidFill>
                <a:srgbClr val="FF0000"/>
              </a:solidFill>
              <a:latin typeface="Roboto"/>
              <a:ea typeface="Roboto"/>
              <a:cs typeface="Roboto"/>
              <a:sym typeface="Roboto"/>
            </a:endParaRPr>
          </a:p>
          <a:p>
            <a:pPr indent="0" lvl="0" marL="0" rtl="0" algn="ctr">
              <a:spcBef>
                <a:spcPts val="0"/>
              </a:spcBef>
              <a:spcAft>
                <a:spcPts val="0"/>
              </a:spcAft>
              <a:buNone/>
            </a:pPr>
            <a:r>
              <a:rPr lang="en" sz="1100">
                <a:solidFill>
                  <a:srgbClr val="FF0000"/>
                </a:solidFill>
                <a:latin typeface="Roboto"/>
                <a:ea typeface="Roboto"/>
                <a:cs typeface="Roboto"/>
                <a:sym typeface="Roboto"/>
              </a:rPr>
              <a:t>matrix</a:t>
            </a:r>
            <a:endParaRPr sz="1100">
              <a:solidFill>
                <a:srgbClr val="FF0000"/>
              </a:solidFill>
              <a:latin typeface="Roboto"/>
              <a:ea typeface="Roboto"/>
              <a:cs typeface="Roboto"/>
              <a:sym typeface="Roboto"/>
            </a:endParaRPr>
          </a:p>
          <a:p>
            <a:pPr indent="0" lvl="0" marL="0" rtl="0" algn="ctr">
              <a:spcBef>
                <a:spcPts val="0"/>
              </a:spcBef>
              <a:spcAft>
                <a:spcPts val="0"/>
              </a:spcAft>
              <a:buNone/>
            </a:pPr>
            <a:r>
              <a:rPr lang="en" sz="1100">
                <a:solidFill>
                  <a:srgbClr val="FF0000"/>
                </a:solidFill>
                <a:latin typeface="Roboto"/>
                <a:ea typeface="Roboto"/>
                <a:cs typeface="Roboto"/>
                <a:sym typeface="Roboto"/>
              </a:rPr>
              <a:t>(# samples x N)</a:t>
            </a:r>
            <a:endParaRPr sz="1100">
              <a:solidFill>
                <a:srgbClr val="FF0000"/>
              </a:solidFill>
              <a:latin typeface="Roboto"/>
              <a:ea typeface="Roboto"/>
              <a:cs typeface="Roboto"/>
              <a:sym typeface="Roboto"/>
            </a:endParaRPr>
          </a:p>
        </p:txBody>
      </p:sp>
      <p:sp>
        <p:nvSpPr>
          <p:cNvPr id="202" name="Google Shape;202;p32"/>
          <p:cNvSpPr txBox="1"/>
          <p:nvPr/>
        </p:nvSpPr>
        <p:spPr>
          <a:xfrm>
            <a:off x="7123675" y="3072450"/>
            <a:ext cx="854400" cy="2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0000"/>
                </a:solidFill>
                <a:latin typeface="Roboto"/>
                <a:ea typeface="Roboto"/>
                <a:cs typeface="Roboto"/>
                <a:sym typeface="Roboto"/>
              </a:rPr>
              <a:t>Bias vector</a:t>
            </a:r>
            <a:endParaRPr sz="1100">
              <a:solidFill>
                <a:srgbClr val="FF0000"/>
              </a:solidFill>
              <a:latin typeface="Roboto"/>
              <a:ea typeface="Roboto"/>
              <a:cs typeface="Roboto"/>
              <a:sym typeface="Roboto"/>
            </a:endParaRPr>
          </a:p>
          <a:p>
            <a:pPr indent="0" lvl="0" marL="0" rtl="0" algn="ctr">
              <a:spcBef>
                <a:spcPts val="0"/>
              </a:spcBef>
              <a:spcAft>
                <a:spcPts val="0"/>
              </a:spcAft>
              <a:buNone/>
            </a:pPr>
            <a:r>
              <a:rPr lang="en" sz="1100">
                <a:solidFill>
                  <a:srgbClr val="FF0000"/>
                </a:solidFill>
                <a:latin typeface="Roboto"/>
                <a:ea typeface="Roboto"/>
                <a:cs typeface="Roboto"/>
                <a:sym typeface="Roboto"/>
              </a:rPr>
              <a:t>(M x 1) </a:t>
            </a:r>
            <a:endParaRPr sz="1100">
              <a:solidFill>
                <a:srgbClr val="FF0000"/>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3">
            <a:alphaModFix/>
          </a:blip>
          <a:srcRect b="0" l="0" r="0" t="0"/>
          <a:stretch/>
        </p:blipFill>
        <p:spPr>
          <a:xfrm>
            <a:off x="5101800" y="85888"/>
            <a:ext cx="3948375" cy="4971719"/>
          </a:xfrm>
          <a:prstGeom prst="rect">
            <a:avLst/>
          </a:prstGeom>
          <a:noFill/>
          <a:ln>
            <a:noFill/>
          </a:ln>
        </p:spPr>
      </p:pic>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Foundation</a:t>
            </a:r>
            <a:endParaRPr>
              <a:solidFill>
                <a:schemeClr val="dk1"/>
              </a:solidFill>
            </a:endParaRPr>
          </a:p>
        </p:txBody>
      </p:sp>
      <p:sp>
        <p:nvSpPr>
          <p:cNvPr id="70" name="Google Shape;70;p15"/>
          <p:cNvSpPr txBox="1"/>
          <p:nvPr>
            <p:ph idx="1" type="body"/>
          </p:nvPr>
        </p:nvSpPr>
        <p:spPr>
          <a:xfrm>
            <a:off x="311700" y="1152475"/>
            <a:ext cx="479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2"/>
                </a:solidFill>
              </a:rPr>
              <a:t>Machine learning as a field operates under the assumption that a program can be trained to minimize the error, or “cost function,” of its prediction algorithm.</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Activation Functions</a:t>
            </a:r>
            <a:endParaRPr/>
          </a:p>
        </p:txBody>
      </p:sp>
      <p:sp>
        <p:nvSpPr>
          <p:cNvPr id="208" name="Google Shape;208;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order to avoid creating just another linear function, each node’s output is put into an activation function before being passed to the next layer.</a:t>
            </a:r>
            <a:endParaRPr/>
          </a:p>
          <a:p>
            <a:pPr indent="-342900" lvl="0" marL="457200" rtl="0" algn="l">
              <a:spcBef>
                <a:spcPts val="0"/>
              </a:spcBef>
              <a:spcAft>
                <a:spcPts val="0"/>
              </a:spcAft>
              <a:buSzPts val="1800"/>
              <a:buChar char="●"/>
            </a:pPr>
            <a:r>
              <a:rPr lang="en"/>
              <a:t>ReLU (rectified linear unit) is often used in hidden layers.</a:t>
            </a:r>
            <a:endParaRPr/>
          </a:p>
          <a:p>
            <a:pPr indent="-317500" lvl="1" marL="914400" rtl="0" algn="l">
              <a:spcBef>
                <a:spcPts val="0"/>
              </a:spcBef>
              <a:spcAft>
                <a:spcPts val="0"/>
              </a:spcAft>
              <a:buSzPts val="1400"/>
              <a:buChar char="○"/>
            </a:pPr>
            <a:r>
              <a:rPr lang="en"/>
              <a:t>It is linear when the input is greater than 0, and otherwise is just 0.</a:t>
            </a:r>
            <a:endParaRPr/>
          </a:p>
          <a:p>
            <a:pPr indent="-342900" lvl="0" marL="457200" rtl="0" algn="l">
              <a:spcBef>
                <a:spcPts val="0"/>
              </a:spcBef>
              <a:spcAft>
                <a:spcPts val="0"/>
              </a:spcAft>
              <a:buSzPts val="1800"/>
              <a:buChar char="●"/>
            </a:pPr>
            <a:r>
              <a:rPr lang="en"/>
              <a:t>Sigmoid and hyperbolic tangent are also popular, moreso in the output layer.</a:t>
            </a:r>
            <a:endParaRPr/>
          </a:p>
        </p:txBody>
      </p:sp>
      <p:pic>
        <p:nvPicPr>
          <p:cNvPr id="209" name="Google Shape;209;p33"/>
          <p:cNvPicPr preferRelativeResize="0"/>
          <p:nvPr/>
        </p:nvPicPr>
        <p:blipFill>
          <a:blip r:embed="rId3">
            <a:alphaModFix/>
          </a:blip>
          <a:stretch>
            <a:fillRect/>
          </a:stretch>
        </p:blipFill>
        <p:spPr>
          <a:xfrm>
            <a:off x="151613" y="2930175"/>
            <a:ext cx="2962275" cy="2000250"/>
          </a:xfrm>
          <a:prstGeom prst="rect">
            <a:avLst/>
          </a:prstGeom>
          <a:noFill/>
          <a:ln>
            <a:noFill/>
          </a:ln>
        </p:spPr>
      </p:pic>
      <p:pic>
        <p:nvPicPr>
          <p:cNvPr id="210" name="Google Shape;210;p33"/>
          <p:cNvPicPr preferRelativeResize="0"/>
          <p:nvPr/>
        </p:nvPicPr>
        <p:blipFill>
          <a:blip r:embed="rId4">
            <a:alphaModFix/>
          </a:blip>
          <a:stretch>
            <a:fillRect/>
          </a:stretch>
        </p:blipFill>
        <p:spPr>
          <a:xfrm>
            <a:off x="6331575" y="2930175"/>
            <a:ext cx="2667000" cy="2000250"/>
          </a:xfrm>
          <a:prstGeom prst="rect">
            <a:avLst/>
          </a:prstGeom>
          <a:noFill/>
          <a:ln>
            <a:noFill/>
          </a:ln>
        </p:spPr>
      </p:pic>
      <p:pic>
        <p:nvPicPr>
          <p:cNvPr id="211" name="Google Shape;211;p33"/>
          <p:cNvPicPr preferRelativeResize="0"/>
          <p:nvPr/>
        </p:nvPicPr>
        <p:blipFill>
          <a:blip r:embed="rId5">
            <a:alphaModFix/>
          </a:blip>
          <a:stretch>
            <a:fillRect/>
          </a:stretch>
        </p:blipFill>
        <p:spPr>
          <a:xfrm>
            <a:off x="3204276" y="2930175"/>
            <a:ext cx="3036912" cy="2000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 Propagation</a:t>
            </a:r>
            <a:endParaRPr/>
          </a:p>
        </p:txBody>
      </p:sp>
      <p:sp>
        <p:nvSpPr>
          <p:cNvPr id="217" name="Google Shape;217;p34"/>
          <p:cNvSpPr txBox="1"/>
          <p:nvPr>
            <p:ph idx="1" type="body"/>
          </p:nvPr>
        </p:nvSpPr>
        <p:spPr>
          <a:xfrm>
            <a:off x="110925" y="1152475"/>
            <a:ext cx="3401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theory, this can be explained neatly. However, things get messy when the actual implementation begins.</a:t>
            </a:r>
            <a:endParaRPr/>
          </a:p>
          <a:p>
            <a:pPr indent="0" lvl="0" marL="0" rtl="0" algn="l">
              <a:spcBef>
                <a:spcPts val="1600"/>
              </a:spcBef>
              <a:spcAft>
                <a:spcPts val="1600"/>
              </a:spcAft>
              <a:buNone/>
            </a:pPr>
            <a:r>
              <a:rPr lang="en"/>
              <a:t>In order to train our model by tuning the weights and biases of each neuron, we must use a process called back propagation, during which we employ gradient descent.</a:t>
            </a:r>
            <a:endParaRPr/>
          </a:p>
        </p:txBody>
      </p:sp>
      <p:pic>
        <p:nvPicPr>
          <p:cNvPr id="218" name="Google Shape;218;p34"/>
          <p:cNvPicPr preferRelativeResize="0"/>
          <p:nvPr/>
        </p:nvPicPr>
        <p:blipFill>
          <a:blip r:embed="rId3">
            <a:alphaModFix/>
          </a:blip>
          <a:stretch>
            <a:fillRect/>
          </a:stretch>
        </p:blipFill>
        <p:spPr>
          <a:xfrm>
            <a:off x="3622998" y="0"/>
            <a:ext cx="5521005"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Complicated Derivation of Back Propagation</a:t>
            </a:r>
            <a:endParaRPr/>
          </a:p>
        </p:txBody>
      </p:sp>
      <p:sp>
        <p:nvSpPr>
          <p:cNvPr id="224" name="Google Shape;224;p3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Derivative of error with respect to activation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Derivative of activation with respect to net input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Rewritten as</a:t>
            </a:r>
            <a:endParaRPr/>
          </a:p>
        </p:txBody>
      </p:sp>
      <p:pic>
        <p:nvPicPr>
          <p:cNvPr id="225" name="Google Shape;225;p35"/>
          <p:cNvPicPr preferRelativeResize="0"/>
          <p:nvPr/>
        </p:nvPicPr>
        <p:blipFill rotWithShape="1">
          <a:blip r:embed="rId3">
            <a:alphaModFix/>
          </a:blip>
          <a:srcRect b="0" l="35147" r="6157" t="40803"/>
          <a:stretch/>
        </p:blipFill>
        <p:spPr>
          <a:xfrm>
            <a:off x="207950" y="1521387"/>
            <a:ext cx="3885924" cy="755575"/>
          </a:xfrm>
          <a:prstGeom prst="rect">
            <a:avLst/>
          </a:prstGeom>
          <a:noFill/>
          <a:ln>
            <a:noFill/>
          </a:ln>
        </p:spPr>
      </p:pic>
      <p:pic>
        <p:nvPicPr>
          <p:cNvPr id="226" name="Google Shape;226;p35"/>
          <p:cNvPicPr preferRelativeResize="0"/>
          <p:nvPr/>
        </p:nvPicPr>
        <p:blipFill rotWithShape="1">
          <a:blip r:embed="rId4">
            <a:alphaModFix/>
          </a:blip>
          <a:srcRect b="0" l="29412" r="8576" t="37237"/>
          <a:stretch/>
        </p:blipFill>
        <p:spPr>
          <a:xfrm>
            <a:off x="207938" y="2877675"/>
            <a:ext cx="4035318" cy="755600"/>
          </a:xfrm>
          <a:prstGeom prst="rect">
            <a:avLst/>
          </a:prstGeom>
          <a:noFill/>
          <a:ln>
            <a:noFill/>
          </a:ln>
        </p:spPr>
      </p:pic>
      <p:sp>
        <p:nvSpPr>
          <p:cNvPr id="227" name="Google Shape;227;p3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Derivative of net input with respect to weight</a:t>
            </a:r>
            <a:endParaRPr/>
          </a:p>
          <a:p>
            <a:pPr indent="0" lvl="0" marL="0" rtl="0" algn="l">
              <a:spcBef>
                <a:spcPts val="1600"/>
              </a:spcBef>
              <a:spcAft>
                <a:spcPts val="0"/>
              </a:spcAft>
              <a:buNone/>
            </a:pPr>
            <a:br>
              <a:rPr lang="en"/>
            </a:br>
            <a:endParaRPr/>
          </a:p>
          <a:p>
            <a:pPr indent="0" lvl="0" marL="0" rtl="0" algn="l">
              <a:spcBef>
                <a:spcPts val="1600"/>
              </a:spcBef>
              <a:spcAft>
                <a:spcPts val="1600"/>
              </a:spcAft>
              <a:buNone/>
            </a:pPr>
            <a:r>
              <a:rPr lang="en"/>
              <a:t>A bunch of substitution and then</a:t>
            </a:r>
            <a:endParaRPr/>
          </a:p>
        </p:txBody>
      </p:sp>
      <p:pic>
        <p:nvPicPr>
          <p:cNvPr id="228" name="Google Shape;228;p35"/>
          <p:cNvPicPr preferRelativeResize="0"/>
          <p:nvPr/>
        </p:nvPicPr>
        <p:blipFill>
          <a:blip r:embed="rId5">
            <a:alphaModFix/>
          </a:blip>
          <a:stretch>
            <a:fillRect/>
          </a:stretch>
        </p:blipFill>
        <p:spPr>
          <a:xfrm>
            <a:off x="207950" y="4233975"/>
            <a:ext cx="1209033" cy="572700"/>
          </a:xfrm>
          <a:prstGeom prst="rect">
            <a:avLst/>
          </a:prstGeom>
          <a:noFill/>
          <a:ln>
            <a:noFill/>
          </a:ln>
        </p:spPr>
      </p:pic>
      <p:pic>
        <p:nvPicPr>
          <p:cNvPr id="229" name="Google Shape;229;p35"/>
          <p:cNvPicPr preferRelativeResize="0"/>
          <p:nvPr/>
        </p:nvPicPr>
        <p:blipFill>
          <a:blip r:embed="rId6">
            <a:alphaModFix/>
          </a:blip>
          <a:stretch>
            <a:fillRect/>
          </a:stretch>
        </p:blipFill>
        <p:spPr>
          <a:xfrm>
            <a:off x="5676473" y="1521375"/>
            <a:ext cx="2210402" cy="755600"/>
          </a:xfrm>
          <a:prstGeom prst="rect">
            <a:avLst/>
          </a:prstGeom>
          <a:noFill/>
          <a:ln>
            <a:noFill/>
          </a:ln>
        </p:spPr>
      </p:pic>
      <p:pic>
        <p:nvPicPr>
          <p:cNvPr id="230" name="Google Shape;230;p35"/>
          <p:cNvPicPr preferRelativeResize="0"/>
          <p:nvPr/>
        </p:nvPicPr>
        <p:blipFill>
          <a:blip r:embed="rId7">
            <a:alphaModFix/>
          </a:blip>
          <a:stretch>
            <a:fillRect/>
          </a:stretch>
        </p:blipFill>
        <p:spPr>
          <a:xfrm>
            <a:off x="5060425" y="2643800"/>
            <a:ext cx="3748050" cy="694500"/>
          </a:xfrm>
          <a:prstGeom prst="rect">
            <a:avLst/>
          </a:prstGeom>
          <a:noFill/>
          <a:ln>
            <a:noFill/>
          </a:ln>
        </p:spPr>
      </p:pic>
      <p:pic>
        <p:nvPicPr>
          <p:cNvPr id="231" name="Google Shape;231;p35"/>
          <p:cNvPicPr preferRelativeResize="0"/>
          <p:nvPr/>
        </p:nvPicPr>
        <p:blipFill rotWithShape="1">
          <a:blip r:embed="rId8">
            <a:alphaModFix/>
          </a:blip>
          <a:srcRect b="16429" l="0" r="0" t="0"/>
          <a:stretch/>
        </p:blipFill>
        <p:spPr>
          <a:xfrm>
            <a:off x="5862988" y="3377000"/>
            <a:ext cx="2142913" cy="445100"/>
          </a:xfrm>
          <a:prstGeom prst="rect">
            <a:avLst/>
          </a:prstGeom>
          <a:noFill/>
          <a:ln>
            <a:noFill/>
          </a:ln>
        </p:spPr>
      </p:pic>
      <p:pic>
        <p:nvPicPr>
          <p:cNvPr id="232" name="Google Shape;232;p35"/>
          <p:cNvPicPr preferRelativeResize="0"/>
          <p:nvPr/>
        </p:nvPicPr>
        <p:blipFill>
          <a:blip r:embed="rId9">
            <a:alphaModFix/>
          </a:blip>
          <a:stretch>
            <a:fillRect/>
          </a:stretch>
        </p:blipFill>
        <p:spPr>
          <a:xfrm>
            <a:off x="6250675" y="3860200"/>
            <a:ext cx="1367551" cy="445100"/>
          </a:xfrm>
          <a:prstGeom prst="rect">
            <a:avLst/>
          </a:prstGeom>
          <a:noFill/>
          <a:ln>
            <a:noFill/>
          </a:ln>
        </p:spPr>
      </p:pic>
      <p:pic>
        <p:nvPicPr>
          <p:cNvPr id="233" name="Google Shape;233;p35"/>
          <p:cNvPicPr preferRelativeResize="0"/>
          <p:nvPr/>
        </p:nvPicPr>
        <p:blipFill>
          <a:blip r:embed="rId10">
            <a:alphaModFix/>
          </a:blip>
          <a:stretch>
            <a:fillRect/>
          </a:stretch>
        </p:blipFill>
        <p:spPr>
          <a:xfrm>
            <a:off x="5820025" y="4343400"/>
            <a:ext cx="2228850" cy="800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Blah blah, it’s just the chain rule!</a:t>
            </a:r>
            <a:endParaRPr/>
          </a:p>
        </p:txBody>
      </p:sp>
      <p:sp>
        <p:nvSpPr>
          <p:cNvPr id="239" name="Google Shape;239;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 name="Google Shape;240;p36"/>
          <p:cNvPicPr preferRelativeResize="0"/>
          <p:nvPr/>
        </p:nvPicPr>
        <p:blipFill>
          <a:blip r:embed="rId3">
            <a:alphaModFix/>
          </a:blip>
          <a:stretch>
            <a:fillRect/>
          </a:stretch>
        </p:blipFill>
        <p:spPr>
          <a:xfrm>
            <a:off x="1304925" y="1152475"/>
            <a:ext cx="6534150" cy="3638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a:t>
            </a:r>
            <a:endParaRPr/>
          </a:p>
        </p:txBody>
      </p:sp>
      <p:sp>
        <p:nvSpPr>
          <p:cNvPr id="246" name="Google Shape;246;p37"/>
          <p:cNvSpPr txBox="1"/>
          <p:nvPr>
            <p:ph idx="1" type="body"/>
          </p:nvPr>
        </p:nvSpPr>
        <p:spPr>
          <a:xfrm>
            <a:off x="311700" y="1152475"/>
            <a:ext cx="2684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description can be most basically applied to multilayer perceptrons. Another common type of neural networks is the convolutional neural net, which essentially adds another dimension to the matrices, taking in an input matrix rather than an input vector.</a:t>
            </a:r>
            <a:endParaRPr/>
          </a:p>
        </p:txBody>
      </p:sp>
      <p:pic>
        <p:nvPicPr>
          <p:cNvPr id="247" name="Google Shape;247;p37"/>
          <p:cNvPicPr preferRelativeResize="0"/>
          <p:nvPr/>
        </p:nvPicPr>
        <p:blipFill>
          <a:blip r:embed="rId3">
            <a:alphaModFix/>
          </a:blip>
          <a:stretch>
            <a:fillRect/>
          </a:stretch>
        </p:blipFill>
        <p:spPr>
          <a:xfrm>
            <a:off x="2995800" y="1236413"/>
            <a:ext cx="6072000" cy="32485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Recurrent Neural Networks</a:t>
            </a:r>
            <a:endParaRPr/>
          </a:p>
        </p:txBody>
      </p:sp>
      <p:sp>
        <p:nvSpPr>
          <p:cNvPr id="253" name="Google Shape;253;p38"/>
          <p:cNvSpPr txBox="1"/>
          <p:nvPr>
            <p:ph idx="1" type="body"/>
          </p:nvPr>
        </p:nvSpPr>
        <p:spPr>
          <a:xfrm>
            <a:off x="311700" y="1152475"/>
            <a:ext cx="275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Recurrent neural networks take in a series of inputs sequentially, where the weights and biases add up. This is useful for text generation and parsing, and data analysis over time, such as securities values.</a:t>
            </a:r>
            <a:endParaRPr/>
          </a:p>
        </p:txBody>
      </p:sp>
      <p:pic>
        <p:nvPicPr>
          <p:cNvPr id="254" name="Google Shape;254;p38"/>
          <p:cNvPicPr preferRelativeResize="0"/>
          <p:nvPr/>
        </p:nvPicPr>
        <p:blipFill>
          <a:blip r:embed="rId3">
            <a:alphaModFix/>
          </a:blip>
          <a:stretch>
            <a:fillRect/>
          </a:stretch>
        </p:blipFill>
        <p:spPr>
          <a:xfrm>
            <a:off x="3065541" y="1017725"/>
            <a:ext cx="5991610" cy="40404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a:t>
            </a:r>
            <a:endParaRPr/>
          </a:p>
        </p:txBody>
      </p:sp>
      <p:sp>
        <p:nvSpPr>
          <p:cNvPr id="260" name="Google Shape;26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order to understand this code, it is important to remember these shorthands.</a:t>
            </a:r>
            <a:endParaRPr/>
          </a:p>
        </p:txBody>
      </p:sp>
      <p:pic>
        <p:nvPicPr>
          <p:cNvPr id="261" name="Google Shape;261;p39"/>
          <p:cNvPicPr preferRelativeResize="0"/>
          <p:nvPr/>
        </p:nvPicPr>
        <p:blipFill>
          <a:blip r:embed="rId3">
            <a:alphaModFix/>
          </a:blip>
          <a:stretch>
            <a:fillRect/>
          </a:stretch>
        </p:blipFill>
        <p:spPr>
          <a:xfrm>
            <a:off x="43238" y="1820225"/>
            <a:ext cx="5645168" cy="3208925"/>
          </a:xfrm>
          <a:prstGeom prst="rect">
            <a:avLst/>
          </a:prstGeom>
          <a:noFill/>
          <a:ln>
            <a:noFill/>
          </a:ln>
        </p:spPr>
      </p:pic>
      <p:pic>
        <p:nvPicPr>
          <p:cNvPr id="262" name="Google Shape;262;p39"/>
          <p:cNvPicPr preferRelativeResize="0"/>
          <p:nvPr/>
        </p:nvPicPr>
        <p:blipFill>
          <a:blip r:embed="rId4">
            <a:alphaModFix/>
          </a:blip>
          <a:stretch>
            <a:fillRect/>
          </a:stretch>
        </p:blipFill>
        <p:spPr>
          <a:xfrm>
            <a:off x="5767612" y="1820225"/>
            <a:ext cx="3333150" cy="3208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Daily Application</a:t>
            </a:r>
            <a:endParaRPr>
              <a:solidFill>
                <a:schemeClr val="dk1"/>
              </a:solidFill>
            </a:endParaRPr>
          </a:p>
        </p:txBody>
      </p:sp>
      <p:sp>
        <p:nvSpPr>
          <p:cNvPr id="76" name="Google Shape;76;p16"/>
          <p:cNvSpPr txBox="1"/>
          <p:nvPr>
            <p:ph idx="1" type="body"/>
          </p:nvPr>
        </p:nvSpPr>
        <p:spPr>
          <a:xfrm>
            <a:off x="311700" y="1152475"/>
            <a:ext cx="3029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2"/>
                </a:solidFill>
              </a:rPr>
              <a:t>The simplest example of this we see in our own lives </a:t>
            </a:r>
            <a:r>
              <a:rPr lang="en"/>
              <a:t>is any sort of regression we do on data we collect in labs.</a:t>
            </a:r>
            <a:endParaRPr>
              <a:solidFill>
                <a:schemeClr val="lt2"/>
              </a:solidFill>
            </a:endParaRPr>
          </a:p>
        </p:txBody>
      </p:sp>
      <p:pic>
        <p:nvPicPr>
          <p:cNvPr id="77" name="Google Shape;77;p16"/>
          <p:cNvPicPr preferRelativeResize="0"/>
          <p:nvPr/>
        </p:nvPicPr>
        <p:blipFill>
          <a:blip r:embed="rId3">
            <a:alphaModFix/>
          </a:blip>
          <a:stretch>
            <a:fillRect/>
          </a:stretch>
        </p:blipFill>
        <p:spPr>
          <a:xfrm>
            <a:off x="3341102" y="786861"/>
            <a:ext cx="5709075" cy="35697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Math of a Proportional Regression</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a proportional regression, data is fitted such that values can be predicted by multiplying an input by some coefficient.</a:t>
            </a:r>
            <a:endParaRPr/>
          </a:p>
          <a:p>
            <a:pPr indent="-342900" lvl="0" marL="457200" rtl="0" algn="l">
              <a:spcBef>
                <a:spcPts val="0"/>
              </a:spcBef>
              <a:spcAft>
                <a:spcPts val="0"/>
              </a:spcAft>
              <a:buSzPts val="1800"/>
              <a:buChar char="●"/>
            </a:pPr>
            <a:r>
              <a:rPr lang="en"/>
              <a:t>This process involves iteratively looking at the mean squared error between all the data points and our current prediction model.</a:t>
            </a:r>
            <a:endParaRPr/>
          </a:p>
          <a:p>
            <a:pPr indent="-342900" lvl="0" marL="457200" rtl="0" algn="l">
              <a:spcBef>
                <a:spcPts val="0"/>
              </a:spcBef>
              <a:spcAft>
                <a:spcPts val="0"/>
              </a:spcAft>
              <a:buSzPts val="1800"/>
              <a:buChar char="●"/>
            </a:pPr>
            <a:r>
              <a:rPr lang="en"/>
              <a:t>Your initial coefficient, A, could be a random number and will improve over time.</a:t>
            </a:r>
            <a:endParaRPr/>
          </a:p>
        </p:txBody>
      </p:sp>
      <p:pic>
        <p:nvPicPr>
          <p:cNvPr id="84" name="Google Shape;84;p17"/>
          <p:cNvPicPr preferRelativeResize="0"/>
          <p:nvPr/>
        </p:nvPicPr>
        <p:blipFill rotWithShape="1">
          <a:blip r:embed="rId3">
            <a:alphaModFix/>
          </a:blip>
          <a:srcRect b="0" l="5387" r="4221" t="10610"/>
          <a:stretch/>
        </p:blipFill>
        <p:spPr>
          <a:xfrm>
            <a:off x="76200" y="3282125"/>
            <a:ext cx="5440250" cy="1785175"/>
          </a:xfrm>
          <a:prstGeom prst="rect">
            <a:avLst/>
          </a:prstGeom>
          <a:noFill/>
          <a:ln>
            <a:noFill/>
          </a:ln>
        </p:spPr>
      </p:pic>
      <p:sp>
        <p:nvSpPr>
          <p:cNvPr id="85" name="Google Shape;85;p17"/>
          <p:cNvSpPr txBox="1"/>
          <p:nvPr/>
        </p:nvSpPr>
        <p:spPr>
          <a:xfrm>
            <a:off x="5516450" y="3358325"/>
            <a:ext cx="3627600" cy="17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2"/>
                </a:solidFill>
                <a:latin typeface="Roboto"/>
                <a:ea typeface="Roboto"/>
                <a:cs typeface="Roboto"/>
                <a:sym typeface="Roboto"/>
              </a:rPr>
              <a:t>n</a:t>
            </a:r>
            <a:r>
              <a:rPr lang="en" sz="1500">
                <a:solidFill>
                  <a:schemeClr val="lt2"/>
                </a:solidFill>
                <a:latin typeface="Roboto"/>
                <a:ea typeface="Roboto"/>
                <a:cs typeface="Roboto"/>
                <a:sym typeface="Roboto"/>
              </a:rPr>
              <a:t> is the number of data points</a:t>
            </a:r>
            <a:endParaRPr sz="1500">
              <a:solidFill>
                <a:schemeClr val="lt2"/>
              </a:solidFill>
              <a:latin typeface="Roboto"/>
              <a:ea typeface="Roboto"/>
              <a:cs typeface="Roboto"/>
              <a:sym typeface="Roboto"/>
            </a:endParaRPr>
          </a:p>
          <a:p>
            <a:pPr indent="0" lvl="0" marL="0" rtl="0" algn="l">
              <a:spcBef>
                <a:spcPts val="1000"/>
              </a:spcBef>
              <a:spcAft>
                <a:spcPts val="0"/>
              </a:spcAft>
              <a:buNone/>
            </a:pPr>
            <a:r>
              <a:rPr lang="en" sz="1500">
                <a:solidFill>
                  <a:schemeClr val="lt2"/>
                </a:solidFill>
                <a:latin typeface="Roboto"/>
                <a:ea typeface="Roboto"/>
                <a:cs typeface="Roboto"/>
                <a:sym typeface="Roboto"/>
              </a:rPr>
              <a:t>Y is the actual output for a given data point</a:t>
            </a:r>
            <a:endParaRPr sz="1500">
              <a:solidFill>
                <a:schemeClr val="lt2"/>
              </a:solidFill>
              <a:latin typeface="Roboto"/>
              <a:ea typeface="Roboto"/>
              <a:cs typeface="Roboto"/>
              <a:sym typeface="Roboto"/>
            </a:endParaRPr>
          </a:p>
          <a:p>
            <a:pPr indent="0" lvl="0" marL="0" rtl="0" algn="l">
              <a:spcBef>
                <a:spcPts val="1000"/>
              </a:spcBef>
              <a:spcAft>
                <a:spcPts val="1000"/>
              </a:spcAft>
              <a:buNone/>
            </a:pPr>
            <a:r>
              <a:rPr lang="en" sz="1500">
                <a:solidFill>
                  <a:schemeClr val="lt2"/>
                </a:solidFill>
                <a:latin typeface="Roboto"/>
                <a:ea typeface="Roboto"/>
                <a:cs typeface="Roboto"/>
                <a:sym typeface="Roboto"/>
              </a:rPr>
              <a:t>Ŷ is the predicted output for that data point. In this case, it would be A * x</a:t>
            </a:r>
            <a:r>
              <a:rPr baseline="-25000" lang="en" sz="1500">
                <a:solidFill>
                  <a:schemeClr val="lt2"/>
                </a:solidFill>
                <a:latin typeface="Roboto"/>
                <a:ea typeface="Roboto"/>
                <a:cs typeface="Roboto"/>
                <a:sym typeface="Roboto"/>
              </a:rPr>
              <a:t>i</a:t>
            </a:r>
            <a:endParaRPr baseline="-25000" sz="1500">
              <a:solidFill>
                <a:schemeClr val="lt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for the Coefficient</a:t>
            </a:r>
            <a:endParaRPr/>
          </a:p>
        </p:txBody>
      </p:sp>
      <p:sp>
        <p:nvSpPr>
          <p:cNvPr id="91" name="Google Shape;91;p18"/>
          <p:cNvSpPr txBox="1"/>
          <p:nvPr>
            <p:ph idx="1" type="body"/>
          </p:nvPr>
        </p:nvSpPr>
        <p:spPr>
          <a:xfrm>
            <a:off x="311700" y="1152475"/>
            <a:ext cx="5152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prediction, or hypothesis, is h(x) = Ax</a:t>
            </a:r>
            <a:endParaRPr/>
          </a:p>
          <a:p>
            <a:pPr indent="0" lvl="0" marL="0" rtl="0" algn="l">
              <a:spcBef>
                <a:spcPts val="1600"/>
              </a:spcBef>
              <a:spcAft>
                <a:spcPts val="0"/>
              </a:spcAft>
              <a:buNone/>
            </a:pPr>
            <a:r>
              <a:rPr lang="en"/>
              <a:t>We can represent our mean squared error in terms of our coefficient as J(A).</a:t>
            </a:r>
            <a:endParaRPr/>
          </a:p>
          <a:p>
            <a:pPr indent="0" lvl="0" marL="0" rtl="0" algn="l">
              <a:spcBef>
                <a:spcPts val="1600"/>
              </a:spcBef>
              <a:spcAft>
                <a:spcPts val="1600"/>
              </a:spcAft>
              <a:buNone/>
            </a:pPr>
            <a:r>
              <a:rPr lang="en"/>
              <a:t>This is a classic optimization problem. We want to minimize our cost function J, so we find what A makes it such that the derivative of J with respect to is zero.</a:t>
            </a:r>
            <a:endParaRPr/>
          </a:p>
        </p:txBody>
      </p:sp>
      <p:pic>
        <p:nvPicPr>
          <p:cNvPr id="92" name="Google Shape;92;p18"/>
          <p:cNvPicPr preferRelativeResize="0"/>
          <p:nvPr/>
        </p:nvPicPr>
        <p:blipFill>
          <a:blip r:embed="rId3">
            <a:alphaModFix/>
          </a:blip>
          <a:stretch>
            <a:fillRect/>
          </a:stretch>
        </p:blipFill>
        <p:spPr>
          <a:xfrm>
            <a:off x="5425478" y="0"/>
            <a:ext cx="371852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Math of a Linear Regression</a:t>
            </a:r>
            <a:endParaRPr/>
          </a:p>
        </p:txBody>
      </p:sp>
      <p:sp>
        <p:nvSpPr>
          <p:cNvPr id="98" name="Google Shape;98;p1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While a proportional regression only requires tuning one coefficient, a linear regression involves both a slope and a y-intercept.</a:t>
            </a:r>
            <a:endParaRPr/>
          </a:p>
          <a:p>
            <a:pPr indent="-342900" lvl="0" marL="457200" rtl="0" algn="l">
              <a:spcBef>
                <a:spcPts val="0"/>
              </a:spcBef>
              <a:spcAft>
                <a:spcPts val="0"/>
              </a:spcAft>
              <a:buSzPts val="1800"/>
              <a:buChar char="●"/>
            </a:pPr>
            <a:r>
              <a:rPr lang="en"/>
              <a:t>In machine learning, these terms are known as a weight and a bias.</a:t>
            </a:r>
            <a:endParaRPr/>
          </a:p>
          <a:p>
            <a:pPr indent="-342900" lvl="0" marL="457200" rtl="0" algn="l">
              <a:spcBef>
                <a:spcPts val="0"/>
              </a:spcBef>
              <a:spcAft>
                <a:spcPts val="0"/>
              </a:spcAft>
              <a:buSzPts val="1800"/>
              <a:buChar char="●"/>
            </a:pPr>
            <a:r>
              <a:rPr lang="en"/>
              <a:t>The graph of a cost function becomes three dimensional, with an axis for the value of the weight, the value of the bias, and their corresponding mean squared error.</a:t>
            </a:r>
            <a:endParaRPr/>
          </a:p>
        </p:txBody>
      </p:sp>
      <p:pic>
        <p:nvPicPr>
          <p:cNvPr id="99" name="Google Shape;99;p19"/>
          <p:cNvPicPr preferRelativeResize="0"/>
          <p:nvPr/>
        </p:nvPicPr>
        <p:blipFill rotWithShape="1">
          <a:blip r:embed="rId3">
            <a:alphaModFix/>
          </a:blip>
          <a:srcRect b="0" l="7069" r="8570" t="0"/>
          <a:stretch/>
        </p:blipFill>
        <p:spPr>
          <a:xfrm>
            <a:off x="4572001" y="1987444"/>
            <a:ext cx="4572000" cy="31549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a Linear Regression</a:t>
            </a:r>
            <a:endParaRPr/>
          </a:p>
        </p:txBody>
      </p:sp>
      <p:sp>
        <p:nvSpPr>
          <p:cNvPr id="105" name="Google Shape;105;p20"/>
          <p:cNvSpPr txBox="1"/>
          <p:nvPr>
            <p:ph idx="1" type="body"/>
          </p:nvPr>
        </p:nvSpPr>
        <p:spPr>
          <a:xfrm>
            <a:off x="311700" y="1152475"/>
            <a:ext cx="5152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Now we need to minimize our cost function using partial derivatives, where we get the change in error with respect to both the slope and y-intercept equal to 0</a:t>
            </a:r>
            <a:endParaRPr/>
          </a:p>
          <a:p>
            <a:pPr indent="-342900" lvl="0" marL="457200" rtl="0" algn="l">
              <a:spcBef>
                <a:spcPts val="0"/>
              </a:spcBef>
              <a:spcAft>
                <a:spcPts val="0"/>
              </a:spcAft>
              <a:buSzPts val="1800"/>
              <a:buChar char="●"/>
            </a:pPr>
            <a:r>
              <a:rPr lang="en"/>
              <a:t>In the future, we will say weight and bias instead of slope and intercept.</a:t>
            </a:r>
            <a:endParaRPr/>
          </a:p>
        </p:txBody>
      </p:sp>
      <p:pic>
        <p:nvPicPr>
          <p:cNvPr id="106" name="Google Shape;106;p20"/>
          <p:cNvPicPr preferRelativeResize="0"/>
          <p:nvPr/>
        </p:nvPicPr>
        <p:blipFill>
          <a:blip r:embed="rId3">
            <a:alphaModFix/>
          </a:blip>
          <a:stretch>
            <a:fillRect/>
          </a:stretch>
        </p:blipFill>
        <p:spPr>
          <a:xfrm>
            <a:off x="5850075" y="0"/>
            <a:ext cx="3293928"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a System of Equations with Matrices</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3" name="Google Shape;113;p21"/>
          <p:cNvPicPr preferRelativeResize="0"/>
          <p:nvPr/>
        </p:nvPicPr>
        <p:blipFill>
          <a:blip r:embed="rId3">
            <a:alphaModFix/>
          </a:blip>
          <a:stretch>
            <a:fillRect/>
          </a:stretch>
        </p:blipFill>
        <p:spPr>
          <a:xfrm>
            <a:off x="311700" y="1160463"/>
            <a:ext cx="4638675" cy="3400425"/>
          </a:xfrm>
          <a:prstGeom prst="rect">
            <a:avLst/>
          </a:prstGeom>
          <a:noFill/>
          <a:ln>
            <a:noFill/>
          </a:ln>
        </p:spPr>
      </p:pic>
      <p:pic>
        <p:nvPicPr>
          <p:cNvPr id="114" name="Google Shape;114;p21"/>
          <p:cNvPicPr preferRelativeResize="0"/>
          <p:nvPr/>
        </p:nvPicPr>
        <p:blipFill>
          <a:blip r:embed="rId4">
            <a:alphaModFix/>
          </a:blip>
          <a:stretch>
            <a:fillRect/>
          </a:stretch>
        </p:blipFill>
        <p:spPr>
          <a:xfrm>
            <a:off x="5157600" y="1311538"/>
            <a:ext cx="3674698" cy="3098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Solving a Polynomial Regression with Matrices</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Same principle, but you can square (or cube or whatever you want) your inputs, and they’re treated as more inputs into a linear regression.</a:t>
            </a:r>
            <a:endParaRPr/>
          </a:p>
        </p:txBody>
      </p:sp>
      <p:pic>
        <p:nvPicPr>
          <p:cNvPr id="121" name="Google Shape;121;p22"/>
          <p:cNvPicPr preferRelativeResize="0"/>
          <p:nvPr/>
        </p:nvPicPr>
        <p:blipFill>
          <a:blip r:embed="rId3">
            <a:alphaModFix/>
          </a:blip>
          <a:stretch>
            <a:fillRect/>
          </a:stretch>
        </p:blipFill>
        <p:spPr>
          <a:xfrm>
            <a:off x="745751" y="2058102"/>
            <a:ext cx="7652509" cy="2769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